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1"/>
  </p:notesMasterIdLst>
  <p:sldIdLst>
    <p:sldId id="446" r:id="rId2"/>
    <p:sldId id="474" r:id="rId3"/>
    <p:sldId id="471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52" r:id="rId18"/>
    <p:sldId id="475" r:id="rId19"/>
    <p:sldId id="4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da,Ben" initials="D" lastIdx="3" clrIdx="0">
    <p:extLst/>
  </p:cmAuthor>
  <p:cmAuthor id="2" name="Hubis,Rebecca" initials="H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6119"/>
    <a:srgbClr val="F3343B"/>
    <a:srgbClr val="364043"/>
    <a:srgbClr val="000000"/>
    <a:srgbClr val="FEFEFE"/>
    <a:srgbClr val="8ACB93"/>
    <a:srgbClr val="9BD3A4"/>
    <a:srgbClr val="FF9300"/>
    <a:srgbClr val="B7BCC7"/>
    <a:srgbClr val="505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95"/>
    <p:restoredTop sz="94666"/>
  </p:normalViewPr>
  <p:slideViewPr>
    <p:cSldViewPr snapToGrid="0">
      <p:cViewPr varScale="1">
        <p:scale>
          <a:sx n="136" d="100"/>
          <a:sy n="136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4E664-6EF8-D549-9AC2-327739989545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66016-4C5F-FE40-BE0A-919CD864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9CF4D90-6737-A041-A955-A1684E054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588" r="22483" b="247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CF5D991-D6FF-9D4F-8658-3D7B8F8BEA38}"/>
              </a:ext>
            </a:extLst>
          </p:cNvPr>
          <p:cNvSpPr/>
          <p:nvPr userDrawn="1"/>
        </p:nvSpPr>
        <p:spPr>
          <a:xfrm>
            <a:off x="7962587" y="5818181"/>
            <a:ext cx="3693952" cy="1039819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44976" y="2381386"/>
            <a:ext cx="5488920" cy="166052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000"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144975" y="4464323"/>
            <a:ext cx="2554506" cy="365699"/>
          </a:xfrm>
        </p:spPr>
        <p:txBody>
          <a:bodyPr anchor="ctr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B5DABA8-0117-2149-AFD8-51796D1626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68348" y="994909"/>
            <a:ext cx="2358567" cy="391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988A65F-138A-7E4D-B907-7476C6B2C4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639" y="662420"/>
            <a:ext cx="2366592" cy="102095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47B11B93-EF1A-7341-99AB-3CFBF58B1A0F}"/>
              </a:ext>
            </a:extLst>
          </p:cNvPr>
          <p:cNvCxnSpPr/>
          <p:nvPr userDrawn="1"/>
        </p:nvCxnSpPr>
        <p:spPr>
          <a:xfrm>
            <a:off x="3871913" y="994909"/>
            <a:ext cx="0" cy="47670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980110AB-CB73-B448-AA20-4DD9B99F6D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11924" y="4458859"/>
            <a:ext cx="1821971" cy="395364"/>
          </a:xfrm>
          <a:prstGeom prst="rect">
            <a:avLst/>
          </a:prstGeom>
        </p:spPr>
      </p:pic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3C7C4B7C-7EC9-7B4E-8FC0-04B7A6D06B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3756" y="4464323"/>
            <a:ext cx="938019" cy="365699"/>
          </a:xfrm>
        </p:spPr>
        <p:txBody>
          <a:bodyPr anchor="ctr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3/22/19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337A0AC6-D817-5143-822A-3328022B7C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244602" y="4458859"/>
            <a:ext cx="538231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2114BD0-7EE6-A74A-BDBB-70B8F966A84F}"/>
              </a:ext>
            </a:extLst>
          </p:cNvPr>
          <p:cNvSpPr txBox="1"/>
          <p:nvPr userDrawn="1"/>
        </p:nvSpPr>
        <p:spPr>
          <a:xfrm>
            <a:off x="8153719" y="6014925"/>
            <a:ext cx="1954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WiFi</a:t>
            </a:r>
            <a:r>
              <a:rPr lang="en-US" dirty="0"/>
              <a:t> Network ID</a:t>
            </a:r>
          </a:p>
          <a:p>
            <a:pPr algn="r"/>
            <a:r>
              <a:rPr lang="en-US" dirty="0" err="1"/>
              <a:t>Wifi</a:t>
            </a:r>
            <a:r>
              <a:rPr lang="en-US" dirty="0"/>
              <a:t> Password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631729F-BE7A-A24A-8E9F-CD3F42F2A7DA}"/>
              </a:ext>
            </a:extLst>
          </p:cNvPr>
          <p:cNvSpPr txBox="1"/>
          <p:nvPr userDrawn="1"/>
        </p:nvSpPr>
        <p:spPr>
          <a:xfrm>
            <a:off x="10108354" y="6014925"/>
            <a:ext cx="130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ACC19</a:t>
            </a:r>
          </a:p>
          <a:p>
            <a:r>
              <a:rPr lang="en-US" b="1" dirty="0" err="1"/>
              <a:t>Havingfun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35796C9-D079-D446-8AAC-C5D0A3002B8B}"/>
              </a:ext>
            </a:extLst>
          </p:cNvPr>
          <p:cNvCxnSpPr>
            <a:cxnSpLocks/>
          </p:cNvCxnSpPr>
          <p:nvPr userDrawn="1"/>
        </p:nvCxnSpPr>
        <p:spPr>
          <a:xfrm>
            <a:off x="7962587" y="5818181"/>
            <a:ext cx="369395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21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 b="1" i="0">
                <a:solidFill>
                  <a:srgbClr val="ED611A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 b="0" i="0"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42456"/>
            <a:ext cx="3932237" cy="3626531"/>
          </a:xfrm>
        </p:spPr>
        <p:txBody>
          <a:bodyPr/>
          <a:lstStyle>
            <a:lvl1pPr marL="0" indent="0">
              <a:buNone/>
              <a:defRPr sz="1600" b="0" i="0"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7001FC4-A46E-064D-B3A4-EA1A33F90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0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B0958B0-840D-9E4B-95B0-819F291695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BC3C104-EF10-7347-968C-2F5F59DF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F58C14E-05BB-8C41-817F-A33A024C0414}"/>
              </a:ext>
            </a:extLst>
          </p:cNvPr>
          <p:cNvSpPr/>
          <p:nvPr userDrawn="1"/>
        </p:nvSpPr>
        <p:spPr>
          <a:xfrm>
            <a:off x="0" y="0"/>
            <a:ext cx="12192000" cy="61866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48CCDF59-282E-6443-B575-7D11AB74F9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75707" y="1189038"/>
            <a:ext cx="7240587" cy="3605212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7200">
                <a:ln>
                  <a:noFill/>
                </a:ln>
                <a:solidFill>
                  <a:schemeClr val="bg1"/>
                </a:solidFill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31086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186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75707" y="1189038"/>
            <a:ext cx="7240587" cy="3605212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7200">
                <a:ln>
                  <a:noFill/>
                </a:ln>
                <a:solidFill>
                  <a:schemeClr val="bg1"/>
                </a:solidFill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19B158-9852-DB4B-A587-5C168A21E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B89722CE-F7D5-9D4A-B653-E4827F8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2019 Vertafore, Inc.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xmlns="" id="{A4A469BA-5847-6644-B84D-808F441DCE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348038"/>
            <a:ext cx="5551714" cy="235426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This is your Subhead and should be a brief description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C00F39A6-7CE3-E940-8397-C7C37859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255"/>
            <a:ext cx="5551714" cy="1325563"/>
          </a:xfrm>
        </p:spPr>
        <p:txBody>
          <a:bodyPr anchor="b">
            <a:noAutofit/>
          </a:bodyPr>
          <a:lstStyle>
            <a:lvl1pPr>
              <a:defRPr sz="5000" b="1" i="0">
                <a:solidFill>
                  <a:schemeClr val="tx1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C8C6AD-CAE7-C24C-929E-6A82B6FCEC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200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xmlns="" id="{61C78900-2F01-F54D-904D-DDD6E29EBC75}"/>
              </a:ext>
            </a:extLst>
          </p:cNvPr>
          <p:cNvSpPr/>
          <p:nvPr userDrawn="1"/>
        </p:nvSpPr>
        <p:spPr>
          <a:xfrm rot="10800000">
            <a:off x="10498150" y="0"/>
            <a:ext cx="1693850" cy="1054003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xmlns="" id="{6389D8CC-51FA-EB4A-BE00-B29A1ACA8F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348038"/>
            <a:ext cx="5551714" cy="235426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solidFill>
                  <a:schemeClr val="bg1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This is your Subhead and should be a brief description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E2BD5616-B739-164C-93F4-39A764FB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255"/>
            <a:ext cx="5551714" cy="1325563"/>
          </a:xfrm>
        </p:spPr>
        <p:txBody>
          <a:bodyPr anchor="b">
            <a:noAutofit/>
          </a:bodyPr>
          <a:lstStyle>
            <a:lvl1pPr>
              <a:defRPr sz="5000" b="1" i="0">
                <a:solidFill>
                  <a:schemeClr val="bg1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D9E5B7A-5AF0-7643-83E3-75FF4AF66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199" y="859971"/>
            <a:ext cx="10515601" cy="49856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2700000" algn="tl" rotWithShape="0">
              <a:schemeClr val="tx1">
                <a:lumMod val="20000"/>
                <a:lumOff val="8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025016" y="1109664"/>
            <a:ext cx="4822825" cy="2264908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2400" b="0" i="0" baseline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1800"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>
              <a:buNone/>
              <a:defRPr sz="1800"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>
              <a:buNone/>
              <a:defRPr sz="1800"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>
              <a:buNone/>
              <a:defRPr sz="18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Vertafore</a:t>
            </a:r>
            <a:r>
              <a:rPr lang="en-US" dirty="0"/>
              <a:t> Agency Platform has helped our agency to more than double our annual revenue — without having to hire any additional staff.”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25016" y="3875088"/>
            <a:ext cx="4822825" cy="958850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1600">
                <a:solidFill>
                  <a:srgbClr val="36404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>
              <a:buNone/>
              <a:defRPr sz="1600">
                <a:solidFill>
                  <a:srgbClr val="36404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>
              <a:buNone/>
              <a:defRPr sz="1600">
                <a:solidFill>
                  <a:srgbClr val="364043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>
              <a:buNone/>
              <a:defRPr sz="1600">
                <a:solidFill>
                  <a:srgbClr val="364043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0"/>
            <a:r>
              <a:rPr lang="en-US" dirty="0"/>
              <a:t>Principal, </a:t>
            </a:r>
            <a:r>
              <a:rPr lang="en-US" dirty="0" err="1"/>
              <a:t>Lastname</a:t>
            </a:r>
            <a:r>
              <a:rPr lang="en-US" dirty="0"/>
              <a:t> &amp; Associates Insurance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B1F365B8-16E3-1C4C-BF6E-7B4605B936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860425"/>
            <a:ext cx="4676775" cy="49847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6859DF-624D-884D-979C-D902040834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71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FFC581-5261-DC42-AA52-32504884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F993BA8-5026-2145-B32D-82A63F63A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EAA2C71-3EC7-AD46-A2EF-F9C10D27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DB3C9D8-791E-CC4D-992C-C2EAC60C2D65}"/>
              </a:ext>
            </a:extLst>
          </p:cNvPr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641;p105">
            <a:extLst>
              <a:ext uri="{FF2B5EF4-FFF2-40B4-BE49-F238E27FC236}">
                <a16:creationId xmlns:a16="http://schemas.microsoft.com/office/drawing/2014/main" xmlns="" id="{CC5957FC-BB91-B64F-9813-1E77BC8D6FBC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8199" y="2228993"/>
            <a:ext cx="1716433" cy="212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Google Shape;642;p105">
            <a:extLst>
              <a:ext uri="{FF2B5EF4-FFF2-40B4-BE49-F238E27FC236}">
                <a16:creationId xmlns:a16="http://schemas.microsoft.com/office/drawing/2014/main" xmlns="" id="{E3BC623D-EFD9-6549-90EE-904B50BC6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199" y="4573877"/>
            <a:ext cx="2339975" cy="39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Google Shape;643;p105">
            <a:extLst>
              <a:ext uri="{FF2B5EF4-FFF2-40B4-BE49-F238E27FC236}">
                <a16:creationId xmlns:a16="http://schemas.microsoft.com/office/drawing/2014/main" xmlns="" id="{6100DFA2-D4F7-144C-8446-9D47FABE59E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838199" y="5115420"/>
            <a:ext cx="2339975" cy="79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Google Shape;641;p105">
            <a:extLst>
              <a:ext uri="{FF2B5EF4-FFF2-40B4-BE49-F238E27FC236}">
                <a16:creationId xmlns:a16="http://schemas.microsoft.com/office/drawing/2014/main" xmlns="" id="{71D96D6B-FAFD-0F4C-83B3-6C2D2886FFB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3531972" y="2228993"/>
            <a:ext cx="1716433" cy="212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Google Shape;642;p105">
            <a:extLst>
              <a:ext uri="{FF2B5EF4-FFF2-40B4-BE49-F238E27FC236}">
                <a16:creationId xmlns:a16="http://schemas.microsoft.com/office/drawing/2014/main" xmlns="" id="{DC9F2390-01C3-2B49-8E33-2EC83FBF030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3531972" y="4573877"/>
            <a:ext cx="2339975" cy="39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Google Shape;643;p105">
            <a:extLst>
              <a:ext uri="{FF2B5EF4-FFF2-40B4-BE49-F238E27FC236}">
                <a16:creationId xmlns:a16="http://schemas.microsoft.com/office/drawing/2014/main" xmlns="" id="{832C8096-71CC-F448-965D-40D8A3FEB08D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3531972" y="5115420"/>
            <a:ext cx="2339975" cy="79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Google Shape;641;p105">
            <a:extLst>
              <a:ext uri="{FF2B5EF4-FFF2-40B4-BE49-F238E27FC236}">
                <a16:creationId xmlns:a16="http://schemas.microsoft.com/office/drawing/2014/main" xmlns="" id="{78B1BCB4-A5BD-C54F-967A-6F0B0555C01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225745" y="2228993"/>
            <a:ext cx="1716433" cy="212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7" name="Google Shape;642;p105">
            <a:extLst>
              <a:ext uri="{FF2B5EF4-FFF2-40B4-BE49-F238E27FC236}">
                <a16:creationId xmlns:a16="http://schemas.microsoft.com/office/drawing/2014/main" xmlns="" id="{5FCBD189-4D8D-CE48-89CD-F56D6A80826F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6225745" y="4573877"/>
            <a:ext cx="2339975" cy="39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643;p105">
            <a:extLst>
              <a:ext uri="{FF2B5EF4-FFF2-40B4-BE49-F238E27FC236}">
                <a16:creationId xmlns:a16="http://schemas.microsoft.com/office/drawing/2014/main" xmlns="" id="{A88B48C0-2C98-2349-9DEA-3EBEABD5956B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6225745" y="5115420"/>
            <a:ext cx="2339975" cy="79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641;p105">
            <a:extLst>
              <a:ext uri="{FF2B5EF4-FFF2-40B4-BE49-F238E27FC236}">
                <a16:creationId xmlns:a16="http://schemas.microsoft.com/office/drawing/2014/main" xmlns="" id="{E38EA821-62E2-584C-8D52-D718A9D2B0B4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8919518" y="2228993"/>
            <a:ext cx="1716433" cy="212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0" name="Google Shape;642;p105">
            <a:extLst>
              <a:ext uri="{FF2B5EF4-FFF2-40B4-BE49-F238E27FC236}">
                <a16:creationId xmlns:a16="http://schemas.microsoft.com/office/drawing/2014/main" xmlns="" id="{90430958-94D6-1B4D-BD17-2300A2B2E1A7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8919518" y="4573877"/>
            <a:ext cx="2339975" cy="39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643;p105">
            <a:extLst>
              <a:ext uri="{FF2B5EF4-FFF2-40B4-BE49-F238E27FC236}">
                <a16:creationId xmlns:a16="http://schemas.microsoft.com/office/drawing/2014/main" xmlns="" id="{F95652AA-0C3C-0C46-B14E-2B79942DC3A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8919518" y="5115420"/>
            <a:ext cx="2339975" cy="79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2C19AB9-4543-6340-A9AB-530EE3913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8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rgbClr val="364043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A66E04B-3A43-AB49-8E49-F31EDAF9D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rgbClr val="364043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58AE25-ADF0-A64F-A7B0-6E3CC7731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633755" cy="1325563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364043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96144"/>
            <a:ext cx="3394755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ED611A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86743"/>
            <a:ext cx="3394755" cy="3402920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475616" y="1796144"/>
            <a:ext cx="3394755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ED611A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475616" y="2786743"/>
            <a:ext cx="3394755" cy="3402920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5"/>
          </p:nvPr>
        </p:nvSpPr>
        <p:spPr>
          <a:xfrm>
            <a:off x="8078788" y="1796144"/>
            <a:ext cx="3394755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ED611A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8078788" y="2786743"/>
            <a:ext cx="3394755" cy="3402920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2AEDFCF-6FC2-B641-A036-B06A4B0D1F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0429"/>
            <a:ext cx="5441576" cy="3204936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latin typeface="+mn-lt"/>
                <a:ea typeface="Tw Cen MT" charset="0"/>
                <a:cs typeface="Tw Cen MT" charset="0"/>
              </a:defRPr>
            </a:lvl1pPr>
            <a:lvl2pPr>
              <a:defRPr sz="2400" b="0" i="0">
                <a:latin typeface="+mn-lt"/>
                <a:ea typeface="Tw Cen MT" charset="0"/>
                <a:cs typeface="Tw Cen MT" charset="0"/>
              </a:defRPr>
            </a:lvl2pPr>
            <a:lvl3pPr>
              <a:defRPr sz="2200" b="0" i="0">
                <a:latin typeface="+mn-lt"/>
                <a:ea typeface="Tw Cen MT" charset="0"/>
                <a:cs typeface="Tw Cen MT" charset="0"/>
              </a:defRPr>
            </a:lvl3pPr>
            <a:lvl4pPr>
              <a:defRPr sz="1800" b="0" i="0">
                <a:latin typeface="+mn-lt"/>
                <a:ea typeface="Tw Cen MT" charset="0"/>
                <a:cs typeface="Tw Cen MT" charset="0"/>
              </a:defRPr>
            </a:lvl4pPr>
            <a:lvl5pPr>
              <a:defRPr sz="1600" b="0" i="0">
                <a:latin typeface="+mn-lt"/>
                <a:ea typeface="Tw Cen MT" charset="0"/>
                <a:cs typeface="Tw Cen MT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96000" cy="1626961"/>
          </a:xfrm>
        </p:spPr>
        <p:txBody>
          <a:bodyPr/>
          <a:lstStyle>
            <a:lvl1pPr>
              <a:defRPr sz="3200" b="1" i="0">
                <a:solidFill>
                  <a:srgbClr val="364043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idx="10"/>
          </p:nvPr>
        </p:nvSpPr>
        <p:spPr>
          <a:xfrm>
            <a:off x="7118252" y="457201"/>
            <a:ext cx="4237136" cy="5403850"/>
          </a:xfrm>
        </p:spPr>
        <p:txBody>
          <a:bodyPr/>
          <a:lstStyle>
            <a:lvl1pPr marL="0" indent="0">
              <a:buNone/>
              <a:defRPr sz="3200" b="0" i="0"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A109D5A-D66C-3C45-892A-92BF69C35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2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2019 Vertafore, Inc.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80F647D-4171-994B-8B84-2F591C507B7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8203" y="6399533"/>
            <a:ext cx="1673623" cy="277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FA6DF4-B32A-F24D-A465-DF8DC19CFA8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768769" y="6427574"/>
            <a:ext cx="795752" cy="2080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41716AE-4EAA-F34C-8338-FDE27E0D9DAF}"/>
              </a:ext>
            </a:extLst>
          </p:cNvPr>
          <p:cNvCxnSpPr/>
          <p:nvPr userDrawn="1"/>
        </p:nvCxnSpPr>
        <p:spPr>
          <a:xfrm flipV="1">
            <a:off x="2640298" y="6399533"/>
            <a:ext cx="0" cy="27785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18467D5-4BBB-554B-8A2B-4B98839148C1}"/>
              </a:ext>
            </a:extLst>
          </p:cNvPr>
          <p:cNvCxnSpPr/>
          <p:nvPr userDrawn="1"/>
        </p:nvCxnSpPr>
        <p:spPr>
          <a:xfrm>
            <a:off x="10927098" y="6458462"/>
            <a:ext cx="0" cy="15479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9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9" r:id="rId2"/>
    <p:sldLayoutId id="2147483719" r:id="rId3"/>
    <p:sldLayoutId id="2147483679" r:id="rId4"/>
    <p:sldLayoutId id="2147483720" r:id="rId5"/>
    <p:sldLayoutId id="2147483674" r:id="rId6"/>
    <p:sldLayoutId id="2147483675" r:id="rId7"/>
    <p:sldLayoutId id="2147483677" r:id="rId8"/>
    <p:sldLayoutId id="2147483680" r:id="rId9"/>
    <p:sldLayoutId id="2147483681" r:id="rId10"/>
    <p:sldLayoutId id="2147483721" r:id="rId11"/>
    <p:sldLayoutId id="214748371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Tw Cen MT" charset="0"/>
          <a:cs typeface="Tw Cen M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Tw Cen MT" charset="0"/>
          <a:cs typeface="Tw Cen M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Tw Cen MT" charset="0"/>
          <a:cs typeface="Tw Cen M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Tw Cen MT" charset="0"/>
          <a:cs typeface="Tw Cen M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Tw Cen MT" charset="0"/>
          <a:cs typeface="Tw Cen M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Tw Cen MT" charset="0"/>
          <a:cs typeface="Tw Cen M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63EF942-ED7D-7846-87AE-7113C2E979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976" y="2381386"/>
            <a:ext cx="7000218" cy="1660525"/>
          </a:xfrm>
        </p:spPr>
        <p:txBody>
          <a:bodyPr/>
          <a:lstStyle/>
          <a:p>
            <a:r>
              <a:rPr lang="en-US" dirty="0" smtClean="0"/>
              <a:t>AIM 222 - SQL </a:t>
            </a:r>
            <a:r>
              <a:rPr lang="en-US" dirty="0"/>
              <a:t>for the Intermediate/Advanced User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2E25264-1DA7-3D46-B851-1631B3B3DF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Jeremy Fowler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964A3E9-5AD5-924B-ADAD-CBF644305F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5/22/19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31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10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6737252" cy="1325563"/>
          </a:xfrm>
        </p:spPr>
        <p:txBody>
          <a:bodyPr anchor="t"/>
          <a:lstStyle/>
          <a:p>
            <a:r>
              <a:rPr lang="en-US" dirty="0" smtClean="0"/>
              <a:t>Joins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43" y="938128"/>
            <a:ext cx="11207262" cy="541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11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6737252" cy="1325563"/>
          </a:xfrm>
        </p:spPr>
        <p:txBody>
          <a:bodyPr anchor="t"/>
          <a:lstStyle/>
          <a:p>
            <a:r>
              <a:rPr lang="en-US" dirty="0" smtClean="0"/>
              <a:t>Joins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059742"/>
            <a:ext cx="10764129" cy="53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12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6737252" cy="1325563"/>
          </a:xfrm>
        </p:spPr>
        <p:txBody>
          <a:bodyPr anchor="t"/>
          <a:lstStyle/>
          <a:p>
            <a:r>
              <a:rPr lang="en-US" dirty="0" smtClean="0"/>
              <a:t>Aliases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532820"/>
            <a:ext cx="11445240" cy="41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6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13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6737252" cy="1325563"/>
          </a:xfrm>
        </p:spPr>
        <p:txBody>
          <a:bodyPr anchor="t"/>
          <a:lstStyle/>
          <a:p>
            <a:r>
              <a:rPr lang="en-US" dirty="0" smtClean="0"/>
              <a:t>Statement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738" y="1517918"/>
            <a:ext cx="5558885" cy="45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602255"/>
            <a:ext cx="6302188" cy="1325563"/>
          </a:xfrm>
        </p:spPr>
        <p:txBody>
          <a:bodyPr/>
          <a:lstStyle/>
          <a:p>
            <a:r>
              <a:rPr lang="en-US" dirty="0" smtClean="0"/>
              <a:t>Tools of the trade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838199" y="3348038"/>
            <a:ext cx="7574281" cy="2354262"/>
          </a:xfrm>
        </p:spPr>
        <p:txBody>
          <a:bodyPr/>
          <a:lstStyle/>
          <a:p>
            <a:r>
              <a:rPr lang="en-US" dirty="0"/>
              <a:t>SQL Server Management Studio (SSMS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Azure </a:t>
            </a:r>
            <a:r>
              <a:rPr lang="en-US" smtClean="0"/>
              <a:t>Data Studio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14</a:t>
            </a:fld>
            <a:endParaRPr lang="en-US">
              <a:solidFill>
                <a:srgbClr val="36404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</a:rPr>
              <a:t>© 2019 Vertafore, Inc.</a:t>
            </a:r>
          </a:p>
        </p:txBody>
      </p:sp>
    </p:spTree>
    <p:extLst>
      <p:ext uri="{BB962C8B-B14F-4D97-AF65-F5344CB8AC3E}">
        <p14:creationId xmlns:p14="http://schemas.microsoft.com/office/powerpoint/2010/main" val="315660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15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9318674" cy="1325563"/>
          </a:xfrm>
        </p:spPr>
        <p:txBody>
          <a:bodyPr anchor="t"/>
          <a:lstStyle/>
          <a:p>
            <a:r>
              <a:rPr lang="en-US" sz="3600" dirty="0"/>
              <a:t>SQL Server Management Studio (SSMS)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998" y="3487873"/>
            <a:ext cx="3175142" cy="2526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59" y="1514967"/>
            <a:ext cx="9286875" cy="1838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03" y="4567349"/>
            <a:ext cx="6667354" cy="1108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30" y="3788870"/>
            <a:ext cx="7124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16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9318674" cy="1325563"/>
          </a:xfrm>
        </p:spPr>
        <p:txBody>
          <a:bodyPr anchor="t"/>
          <a:lstStyle/>
          <a:p>
            <a:r>
              <a:rPr lang="en-US" sz="3600" dirty="0"/>
              <a:t>Azure Data Studio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3" y="3487873"/>
            <a:ext cx="57245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03" y="4439424"/>
            <a:ext cx="6386732" cy="9308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37" y="1387781"/>
            <a:ext cx="8989254" cy="1395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036" y="2783156"/>
            <a:ext cx="4582584" cy="25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85978" y="2566719"/>
            <a:ext cx="5611837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Live Demo Time!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 Vertafore, Inc.</a:t>
            </a:r>
          </a:p>
        </p:txBody>
      </p:sp>
    </p:spTree>
    <p:extLst>
      <p:ext uri="{BB962C8B-B14F-4D97-AF65-F5344CB8AC3E}">
        <p14:creationId xmlns:p14="http://schemas.microsoft.com/office/powerpoint/2010/main" val="155930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24CD10C-1D88-174B-9408-8B097F86BA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18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085B46-F8A9-BD42-B9E7-AA8FDE89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338DF53-CC69-A542-BC94-F7F2397AC3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86029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510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B9255B-C53F-1A4C-9B02-A4A9BDC4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E522D3-76D4-2646-87E1-020B74BF7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2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5C3435B-5679-464C-AC23-173CC1E4F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0" b="3550"/>
          <a:stretch>
            <a:fillRect/>
          </a:stretch>
        </p:blipFill>
        <p:spPr>
          <a:xfrm>
            <a:off x="3293011" y="2010944"/>
            <a:ext cx="1716433" cy="212580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21D21AA-816D-E74B-9497-53DD01CE9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3011" y="4355828"/>
            <a:ext cx="2339975" cy="397628"/>
          </a:xfrm>
        </p:spPr>
        <p:txBody>
          <a:bodyPr/>
          <a:lstStyle/>
          <a:p>
            <a:r>
              <a:rPr lang="en-US" dirty="0" smtClean="0"/>
              <a:t>Jeremy Fowler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F4FB944-DB99-6548-9CE8-3DA8F646754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293011" y="4897372"/>
            <a:ext cx="2339975" cy="596062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Sr. Technical Operations Architect </a:t>
            </a:r>
          </a:p>
          <a:p>
            <a:r>
              <a:rPr lang="en-US" sz="1400" b="1" i="1" dirty="0"/>
              <a:t>RT Specialty</a:t>
            </a:r>
            <a:endParaRPr lang="en-US" sz="1400" b="1" dirty="0"/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r="9634"/>
          <a:stretch>
            <a:fillRect/>
          </a:stretch>
        </p:blipFill>
        <p:spPr>
          <a:xfrm>
            <a:off x="5986784" y="2010944"/>
            <a:ext cx="1716433" cy="212580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177B8A-A1A8-C640-B3B8-7F5D682D86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986784" y="4355828"/>
            <a:ext cx="2339975" cy="397628"/>
          </a:xfrm>
        </p:spPr>
        <p:txBody>
          <a:bodyPr/>
          <a:lstStyle/>
          <a:p>
            <a:r>
              <a:rPr lang="en-US" dirty="0"/>
              <a:t>Kristi </a:t>
            </a:r>
            <a:r>
              <a:rPr lang="en-US" dirty="0" err="1"/>
              <a:t>Newlin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4FAAD2F-7AC4-9443-8140-863ADB41E34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986784" y="4897371"/>
            <a:ext cx="2339975" cy="596063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 smtClean="0"/>
              <a:t>Solution Consultant</a:t>
            </a:r>
            <a:endParaRPr lang="en-US" i="1" dirty="0"/>
          </a:p>
          <a:p>
            <a:r>
              <a:rPr lang="en-US" sz="1400" b="1" i="1" dirty="0" smtClean="0"/>
              <a:t>Vertafore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0743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602255"/>
            <a:ext cx="6302188" cy="1325563"/>
          </a:xfrm>
        </p:spPr>
        <p:txBody>
          <a:bodyPr/>
          <a:lstStyle/>
          <a:p>
            <a:r>
              <a:rPr lang="en-US" dirty="0" smtClean="0"/>
              <a:t>SQL Refresher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838200" y="3348038"/>
            <a:ext cx="6302188" cy="2354262"/>
          </a:xfrm>
        </p:spPr>
        <p:txBody>
          <a:bodyPr/>
          <a:lstStyle/>
          <a:p>
            <a:r>
              <a:rPr lang="en-US" dirty="0" smtClean="0"/>
              <a:t>The Four Basic SQL Statements</a:t>
            </a:r>
          </a:p>
          <a:p>
            <a:r>
              <a:rPr lang="en-US" dirty="0" smtClean="0"/>
              <a:t>Clauses</a:t>
            </a:r>
          </a:p>
          <a:p>
            <a:r>
              <a:rPr lang="en-US" dirty="0" smtClean="0"/>
              <a:t>Joins</a:t>
            </a:r>
          </a:p>
          <a:p>
            <a:r>
              <a:rPr lang="en-US" dirty="0" smtClean="0"/>
              <a:t>Aliases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3</a:t>
            </a:fld>
            <a:endParaRPr lang="en-US">
              <a:solidFill>
                <a:srgbClr val="36404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</a:rPr>
              <a:t>© 2019 Vertafore, Inc.</a:t>
            </a:r>
          </a:p>
        </p:txBody>
      </p:sp>
    </p:spTree>
    <p:extLst>
      <p:ext uri="{BB962C8B-B14F-4D97-AF65-F5344CB8AC3E}">
        <p14:creationId xmlns:p14="http://schemas.microsoft.com/office/powerpoint/2010/main" val="193924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4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6737252" cy="1325563"/>
          </a:xfrm>
        </p:spPr>
        <p:txBody>
          <a:bodyPr anchor="t"/>
          <a:lstStyle/>
          <a:p>
            <a:r>
              <a:rPr lang="en-US" dirty="0" smtClean="0"/>
              <a:t>Basic SQL Statements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6" y="1672544"/>
            <a:ext cx="11179127" cy="44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3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5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6737252" cy="1325563"/>
          </a:xfrm>
        </p:spPr>
        <p:txBody>
          <a:bodyPr anchor="t"/>
          <a:lstStyle/>
          <a:p>
            <a:r>
              <a:rPr lang="en-US" dirty="0" smtClean="0"/>
              <a:t>Basic SQL Statements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369206"/>
            <a:ext cx="10693791" cy="498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6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6737252" cy="1325563"/>
          </a:xfrm>
        </p:spPr>
        <p:txBody>
          <a:bodyPr anchor="t"/>
          <a:lstStyle/>
          <a:p>
            <a:r>
              <a:rPr lang="en-US" dirty="0" smtClean="0"/>
              <a:t>Clauses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26" y="1573170"/>
            <a:ext cx="10925908" cy="496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7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6737252" cy="1325563"/>
          </a:xfrm>
        </p:spPr>
        <p:txBody>
          <a:bodyPr anchor="t"/>
          <a:lstStyle/>
          <a:p>
            <a:r>
              <a:rPr lang="en-US" dirty="0" smtClean="0"/>
              <a:t>Clauses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93" y="1470766"/>
            <a:ext cx="10918874" cy="48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6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8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6737252" cy="1325563"/>
          </a:xfrm>
        </p:spPr>
        <p:txBody>
          <a:bodyPr anchor="t"/>
          <a:lstStyle/>
          <a:p>
            <a:r>
              <a:rPr lang="en-US" dirty="0" smtClean="0"/>
              <a:t>Clauses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62" y="1454503"/>
            <a:ext cx="11353243" cy="50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9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rgbClr val="364043"/>
                </a:solidFill>
              </a:rPr>
              <a:t>© 2019 Vertafore, Inc.</a:t>
            </a:r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" y="631584"/>
            <a:ext cx="6737252" cy="1325563"/>
          </a:xfrm>
        </p:spPr>
        <p:txBody>
          <a:bodyPr anchor="t"/>
          <a:lstStyle/>
          <a:p>
            <a:r>
              <a:rPr lang="en-US" dirty="0" smtClean="0"/>
              <a:t>Clauses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0" y="1458370"/>
            <a:ext cx="10735994" cy="480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64043"/>
      </a:dk1>
      <a:lt1>
        <a:srgbClr val="FFFFFF"/>
      </a:lt1>
      <a:dk2>
        <a:srgbClr val="ED601A"/>
      </a:dk2>
      <a:lt2>
        <a:srgbClr val="E7E6E6"/>
      </a:lt2>
      <a:accent1>
        <a:srgbClr val="FFC679"/>
      </a:accent1>
      <a:accent2>
        <a:srgbClr val="FF9347"/>
      </a:accent2>
      <a:accent3>
        <a:srgbClr val="CC2C00"/>
      </a:accent3>
      <a:accent4>
        <a:srgbClr val="990000"/>
      </a:accent4>
      <a:accent5>
        <a:srgbClr val="50595D"/>
      </a:accent5>
      <a:accent6>
        <a:srgbClr val="697376"/>
      </a:accent6>
      <a:hlink>
        <a:srgbClr val="CC2C00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t-Accel-2019-MasterDeck-CO3  -  Read-Only" id="{4FF711AD-84A4-418A-9DF4-F435AAE36423}" vid="{DDB4E03A-46EA-432C-A4A9-974B423EBC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Vert-Accel-2019-MasterDeck-04082019</Template>
  <TotalTime>53</TotalTime>
  <Words>202</Words>
  <Application>Microsoft Office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Tw Cen MT</vt:lpstr>
      <vt:lpstr>Verdana</vt:lpstr>
      <vt:lpstr>1_Office Theme</vt:lpstr>
      <vt:lpstr>PowerPoint Presentation</vt:lpstr>
      <vt:lpstr>Presenters</vt:lpstr>
      <vt:lpstr>SQL Refresher</vt:lpstr>
      <vt:lpstr>Basic SQL Statements</vt:lpstr>
      <vt:lpstr>Basic SQL Statements</vt:lpstr>
      <vt:lpstr>Clauses</vt:lpstr>
      <vt:lpstr>Clauses</vt:lpstr>
      <vt:lpstr>Clauses</vt:lpstr>
      <vt:lpstr>Clauses</vt:lpstr>
      <vt:lpstr>Joins</vt:lpstr>
      <vt:lpstr>Joins</vt:lpstr>
      <vt:lpstr>Aliases</vt:lpstr>
      <vt:lpstr>Statement Structure</vt:lpstr>
      <vt:lpstr>Tools of the trade</vt:lpstr>
      <vt:lpstr>SQL Server Management Studio (SSMS)</vt:lpstr>
      <vt:lpstr>Azure Data Studio</vt:lpstr>
      <vt:lpstr>Live Demo Time!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Debbie Ivie</dc:creator>
  <cp:lastModifiedBy>Fowler, Jeremy</cp:lastModifiedBy>
  <cp:revision>6</cp:revision>
  <dcterms:created xsi:type="dcterms:W3CDTF">2019-04-08T22:03:02Z</dcterms:created>
  <dcterms:modified xsi:type="dcterms:W3CDTF">2019-05-03T22:03:07Z</dcterms:modified>
</cp:coreProperties>
</file>